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  <p:sldMasterId id="2147483779" r:id="rId2"/>
  </p:sldMasterIdLst>
  <p:notesMasterIdLst>
    <p:notesMasterId r:id="rId16"/>
  </p:notesMasterIdLst>
  <p:sldIdLst>
    <p:sldId id="266" r:id="rId3"/>
    <p:sldId id="267" r:id="rId4"/>
    <p:sldId id="290" r:id="rId5"/>
    <p:sldId id="291" r:id="rId6"/>
    <p:sldId id="288" r:id="rId7"/>
    <p:sldId id="269" r:id="rId8"/>
    <p:sldId id="284" r:id="rId9"/>
    <p:sldId id="292" r:id="rId10"/>
    <p:sldId id="293" r:id="rId11"/>
    <p:sldId id="294" r:id="rId12"/>
    <p:sldId id="295" r:id="rId13"/>
    <p:sldId id="296" r:id="rId14"/>
    <p:sldId id="297" r:id="rId1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2772" autoAdjust="0"/>
  </p:normalViewPr>
  <p:slideViewPr>
    <p:cSldViewPr snapToGrid="0">
      <p:cViewPr varScale="1">
        <p:scale>
          <a:sx n="80" d="100"/>
          <a:sy n="80" d="100"/>
        </p:scale>
        <p:origin x="60" y="1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EF6B31-1123-4EE2-BB27-B80BAB3C3BA9}" type="datetimeFigureOut">
              <a:rPr lang="fr-FR" smtClean="0"/>
              <a:t>24/04/2022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11922-A7AA-4AE3-BAAD-BE3C96D4AB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395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24/04/2022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8167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24/04/2022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0313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24/04/2022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12046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D291B17-9318-49DB-B28B-6E5994AE9581}" type="datetime1">
              <a:rPr lang="en-US" smtClean="0"/>
              <a:t>4/24/2022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7679398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4/24/2022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885182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4/24/2022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0158152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4/24/2022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386271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4/24/2022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533145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4/24/2022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248912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4/24/2022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682881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4/24/2022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665838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24/04/2022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63090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4/24/2022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421788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4/24/2022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845502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4/24/2022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493615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24/04/2022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4806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24/04/2022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4813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24/04/2022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5711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24/04/2022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6148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24/04/2022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541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24/04/2022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3505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24/04/2022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7219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302334-7E8B-4320-A1E2-4B05AC15A670}" type="datetimeFigureOut">
              <a:rPr lang="fr-FR" smtClean="0"/>
              <a:pPr/>
              <a:t>24/04/2022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858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73302334-7E8B-4320-A1E2-4B05AC15A670}" type="datetimeFigureOut">
              <a:rPr lang="fr-FR" smtClean="0"/>
              <a:pPr/>
              <a:t>24/04/2022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1331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AE2FDE68-0BA5-40AE-A4C1-8AE3911622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63474" cy="7915564"/>
          </a:xfrm>
          <a:prstGeom prst="rect">
            <a:avLst/>
          </a:prstGeom>
        </p:spPr>
      </p:pic>
      <p:sp>
        <p:nvSpPr>
          <p:cNvPr id="449" name="Sous-titre 448"/>
          <p:cNvSpPr>
            <a:spLocks noGrp="1"/>
          </p:cNvSpPr>
          <p:nvPr>
            <p:ph type="subTitle" idx="1"/>
          </p:nvPr>
        </p:nvSpPr>
        <p:spPr>
          <a:xfrm>
            <a:off x="1596616" y="3959735"/>
            <a:ext cx="1941984" cy="720080"/>
          </a:xfrm>
          <a:solidFill>
            <a:schemeClr val="bg1"/>
          </a:solidFill>
          <a:ln w="76200">
            <a:solidFill>
              <a:srgbClr val="C00000"/>
            </a:solidFill>
          </a:ln>
        </p:spPr>
        <p:txBody>
          <a:bodyPr>
            <a:normAutofit/>
          </a:bodyPr>
          <a:lstStyle/>
          <a:p>
            <a:r>
              <a:rPr lang="fr-FR" sz="3600" dirty="0">
                <a:solidFill>
                  <a:schemeClr val="tx1"/>
                </a:solidFill>
                <a:latin typeface="Arial Black" panose="020B0A04020102020204" pitchFamily="34" charset="0"/>
              </a:rPr>
              <a:t>Jour 4</a:t>
            </a:r>
            <a:endParaRPr lang="fr-FR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73E7670-923B-4901-A053-8510B254E2DC}"/>
              </a:ext>
            </a:extLst>
          </p:cNvPr>
          <p:cNvSpPr/>
          <p:nvPr/>
        </p:nvSpPr>
        <p:spPr>
          <a:xfrm>
            <a:off x="2531604" y="4679815"/>
            <a:ext cx="72008" cy="136815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48" name="Titre 447"/>
          <p:cNvSpPr>
            <a:spLocks noGrp="1"/>
          </p:cNvSpPr>
          <p:nvPr>
            <p:ph type="ctrTitle"/>
          </p:nvPr>
        </p:nvSpPr>
        <p:spPr>
          <a:xfrm>
            <a:off x="6714836" y="345658"/>
            <a:ext cx="4832448" cy="1656184"/>
          </a:xfrm>
          <a:solidFill>
            <a:srgbClr val="FFC000"/>
          </a:solidFill>
          <a:ln w="28575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fr-FR" sz="6000" b="1" dirty="0"/>
              <a:t>Les vacances de </a:t>
            </a:r>
            <a:r>
              <a:rPr lang="fr-FR" sz="6000" b="1" dirty="0" err="1"/>
              <a:t>Lilya</a:t>
            </a:r>
            <a:r>
              <a:rPr lang="fr-FR" sz="6000" b="1" dirty="0"/>
              <a:t> et Tom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1FA4F7A-6ED5-4390-9F58-F7BF42032F56}"/>
              </a:ext>
            </a:extLst>
          </p:cNvPr>
          <p:cNvSpPr txBox="1"/>
          <p:nvPr/>
        </p:nvSpPr>
        <p:spPr>
          <a:xfrm>
            <a:off x="440267" y="836306"/>
            <a:ext cx="10786534" cy="1127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rgbClr val="84A4CF"/>
              </a:buClr>
              <a:buSzPct val="92000"/>
              <a:buFontTx/>
              <a:buNone/>
              <a:tabLst/>
              <a:defRPr/>
            </a:pPr>
            <a:endParaRPr kumimoji="0" lang="en-US" sz="1600" b="1" i="0" u="sng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 Nova Light" panose="020B0502020104020203"/>
              <a:ea typeface="+mn-ea"/>
              <a:cs typeface="+mn-cs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99FC2EC-662D-4785-AA8E-75FFAC0A923E}"/>
              </a:ext>
            </a:extLst>
          </p:cNvPr>
          <p:cNvSpPr txBox="1"/>
          <p:nvPr/>
        </p:nvSpPr>
        <p:spPr>
          <a:xfrm>
            <a:off x="3048000" y="376648"/>
            <a:ext cx="6096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4000" b="1" dirty="0">
                <a:solidFill>
                  <a:srgbClr val="92D050"/>
                </a:solidFill>
              </a:rPr>
              <a:t>L’énigme de papa</a:t>
            </a: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3555A3E9-6493-4918-958A-EEF8887C1635}"/>
              </a:ext>
            </a:extLst>
          </p:cNvPr>
          <p:cNvSpPr txBox="1">
            <a:spLocks/>
          </p:cNvSpPr>
          <p:nvPr/>
        </p:nvSpPr>
        <p:spPr>
          <a:xfrm>
            <a:off x="395536" y="1842504"/>
            <a:ext cx="7404693" cy="42800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182880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SzPct val="80000"/>
              <a:buFont typeface="Corbel" pitchFamily="34" charset="0"/>
              <a:buChar char="•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>
                <a:solidFill>
                  <a:prstClr val="black"/>
                </a:solidFill>
              </a:rPr>
              <a:t>Les enfants n’ont pas réussi à se départager au baccalauréat ! Ils sont à égalité.</a:t>
            </a:r>
          </a:p>
          <a:p>
            <a:r>
              <a:rPr lang="fr-FR" sz="2800" dirty="0">
                <a:solidFill>
                  <a:prstClr val="black"/>
                </a:solidFill>
              </a:rPr>
              <a:t>Ils demandent alors à leur père de trouver un défi pour déterminer le gagnant.</a:t>
            </a:r>
          </a:p>
          <a:p>
            <a:r>
              <a:rPr lang="fr-FR" sz="2800" dirty="0">
                <a:solidFill>
                  <a:prstClr val="black"/>
                </a:solidFill>
              </a:rPr>
              <a:t>Comme papa est fan d’énigmes logiques, il leur en écrit une sur une feuille blanche en leur demandant de continuer le tableau avec la même logique…</a:t>
            </a:r>
            <a:endParaRPr lang="fr-FR" sz="2800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222D2B9-B085-4F10-8370-010B74D1452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41"/>
          <a:stretch/>
        </p:blipFill>
        <p:spPr>
          <a:xfrm>
            <a:off x="8205746" y="1704455"/>
            <a:ext cx="3279252" cy="4142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5420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1FA4F7A-6ED5-4390-9F58-F7BF42032F56}"/>
              </a:ext>
            </a:extLst>
          </p:cNvPr>
          <p:cNvSpPr txBox="1"/>
          <p:nvPr/>
        </p:nvSpPr>
        <p:spPr>
          <a:xfrm>
            <a:off x="440267" y="836306"/>
            <a:ext cx="10786534" cy="1127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rgbClr val="84A4CF"/>
              </a:buClr>
              <a:buSzPct val="92000"/>
              <a:buFontTx/>
              <a:buNone/>
              <a:tabLst/>
              <a:defRPr/>
            </a:pPr>
            <a:endParaRPr kumimoji="0" lang="en-US" sz="1600" b="1" i="0" u="sng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 Nova Light" panose="020B0502020104020203"/>
              <a:ea typeface="+mn-ea"/>
              <a:cs typeface="+mn-cs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037291D-6A22-433B-A1E6-C0BD1A457F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53532">
            <a:off x="3420346" y="1400287"/>
            <a:ext cx="8164704" cy="45314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66487D64-B030-466B-BD02-7D0A71A735AC}"/>
              </a:ext>
            </a:extLst>
          </p:cNvPr>
          <p:cNvSpPr txBox="1"/>
          <p:nvPr/>
        </p:nvSpPr>
        <p:spPr>
          <a:xfrm>
            <a:off x="308963" y="2042288"/>
            <a:ext cx="82296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C0C0C0"/>
                </a:highlight>
                <a:uLnTx/>
                <a:uFillTx/>
                <a:latin typeface="Calibri"/>
                <a:ea typeface="+mn-ea"/>
                <a:cs typeface="+mn-cs"/>
              </a:rPr>
              <a:t>Défi 16 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Résous cette</a:t>
            </a:r>
            <a:r>
              <a:rPr kumimoji="0" lang="fr-FR" sz="28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énigme.</a:t>
            </a: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1013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CD9FB7-4800-465B-A485-EB3CB23D0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4000" b="1" dirty="0">
                <a:solidFill>
                  <a:srgbClr val="92D050"/>
                </a:solidFill>
              </a:rPr>
              <a:t>La fin des vacances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A30C3B-572D-4BDE-AF4C-0DCB6411BA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5677" y="1780323"/>
            <a:ext cx="8572831" cy="4525963"/>
          </a:xfrm>
        </p:spPr>
        <p:txBody>
          <a:bodyPr>
            <a:normAutofit/>
          </a:bodyPr>
          <a:lstStyle/>
          <a:p>
            <a:r>
              <a:rPr lang="fr-FR" sz="3200" dirty="0">
                <a:solidFill>
                  <a:schemeClr val="tx1"/>
                </a:solidFill>
              </a:rPr>
              <a:t>Et voilà ! Les vacances se terminent pour les deux enfants. C’est le jour du départ.</a:t>
            </a:r>
          </a:p>
          <a:p>
            <a:endParaRPr lang="fr-FR" sz="3200" dirty="0">
              <a:solidFill>
                <a:schemeClr val="tx1"/>
              </a:solidFill>
            </a:endParaRPr>
          </a:p>
          <a:p>
            <a:pPr marL="34290" indent="0">
              <a:buNone/>
            </a:pPr>
            <a:endParaRPr lang="fr-FR" sz="3200" dirty="0">
              <a:solidFill>
                <a:schemeClr val="tx1"/>
              </a:solidFill>
            </a:endParaRPr>
          </a:p>
          <a:p>
            <a:r>
              <a:rPr lang="fr-FR" sz="3200" dirty="0">
                <a:solidFill>
                  <a:schemeClr val="tx1"/>
                </a:solidFill>
              </a:rPr>
              <a:t>Sur la route, ils observent les paysages, profitent de la route et font des mots mêlés parlant des vacances !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FFDC94E-781C-4071-82AC-BF44E9EB934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32590" y="2193407"/>
            <a:ext cx="2530592" cy="172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1411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 de texte 51">
            <a:extLst>
              <a:ext uri="{FF2B5EF4-FFF2-40B4-BE49-F238E27FC236}">
                <a16:creationId xmlns:a16="http://schemas.microsoft.com/office/drawing/2014/main" id="{D4BC816A-136A-4755-A529-E52155B5968D}"/>
              </a:ext>
            </a:extLst>
          </p:cNvPr>
          <p:cNvSpPr txBox="1"/>
          <p:nvPr/>
        </p:nvSpPr>
        <p:spPr>
          <a:xfrm>
            <a:off x="7631631" y="512676"/>
            <a:ext cx="1992630" cy="5832648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Mot mêlé « vacances »</a:t>
            </a:r>
            <a:endParaRPr lang="fr-FR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 mots à trouver horizontalement ou verticalement 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1- amuser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2- barbecue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3- camper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4- énigme</a:t>
            </a:r>
            <a:endParaRPr lang="fr-FR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5- fromage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6- jouer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7 - lecture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8- randonnée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9 - soleil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10 - vacances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43796C2-008F-4ADC-B709-C754381B72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938" y="368698"/>
            <a:ext cx="6091970" cy="6120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253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E5B1BB9F-A86D-43AC-AE8F-E2FE0B1AE1E2}"/>
              </a:ext>
            </a:extLst>
          </p:cNvPr>
          <p:cNvSpPr txBox="1"/>
          <p:nvPr/>
        </p:nvSpPr>
        <p:spPr>
          <a:xfrm>
            <a:off x="422301" y="1385348"/>
            <a:ext cx="6153428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4000" dirty="0"/>
          </a:p>
          <a:p>
            <a:r>
              <a:rPr lang="fr-FR" sz="3600" dirty="0"/>
              <a:t>Aujourd’hui, toute la famille part en visite dans une fromagerie. </a:t>
            </a:r>
          </a:p>
          <a:p>
            <a:r>
              <a:rPr lang="fr-FR" sz="3600" dirty="0"/>
              <a:t>Ils profitent d’une visite </a:t>
            </a:r>
            <a:r>
              <a:rPr lang="fr-FR" sz="3600" dirty="0" err="1"/>
              <a:t>guidée</a:t>
            </a:r>
            <a:r>
              <a:rPr lang="fr-FR" sz="3600" dirty="0"/>
              <a:t> de la ferme pour découvrir tous les secrets de la fabrication des fromages de Savoie.</a:t>
            </a:r>
          </a:p>
          <a:p>
            <a:endParaRPr lang="fr-FR" sz="4000" dirty="0"/>
          </a:p>
          <a:p>
            <a:endParaRPr lang="fr-FR" sz="4000" dirty="0"/>
          </a:p>
          <a:p>
            <a:endParaRPr lang="fr-FR" sz="4000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5DEDC44-A001-4AA5-8F8E-1086BC2443E9}"/>
              </a:ext>
            </a:extLst>
          </p:cNvPr>
          <p:cNvSpPr txBox="1"/>
          <p:nvPr/>
        </p:nvSpPr>
        <p:spPr>
          <a:xfrm>
            <a:off x="3048000" y="889284"/>
            <a:ext cx="6096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4000" b="1" dirty="0">
                <a:solidFill>
                  <a:srgbClr val="92D050"/>
                </a:solidFill>
              </a:rPr>
              <a:t>La fromagerie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AED36A4-C35C-4083-8096-BE2C501650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5965" y="2080964"/>
            <a:ext cx="4996070" cy="3747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094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E5B1BB9F-A86D-43AC-AE8F-E2FE0B1AE1E2}"/>
              </a:ext>
            </a:extLst>
          </p:cNvPr>
          <p:cNvSpPr txBox="1"/>
          <p:nvPr/>
        </p:nvSpPr>
        <p:spPr>
          <a:xfrm>
            <a:off x="406399" y="614238"/>
            <a:ext cx="11019625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Après la visite, ils passent par la boutique. </a:t>
            </a:r>
          </a:p>
          <a:p>
            <a:endParaRPr lang="fr-FR" sz="4000" dirty="0"/>
          </a:p>
          <a:p>
            <a:endParaRPr lang="fr-FR" sz="4000" dirty="0"/>
          </a:p>
          <a:p>
            <a:endParaRPr lang="fr-FR" sz="400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496C766-98A0-41B2-BBB7-5AD5B2B1F7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9722" y="1711518"/>
            <a:ext cx="5086832" cy="3815124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249A8636-56DD-44B3-97D2-FF5A2E1B70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931454">
            <a:off x="1739439" y="1762745"/>
            <a:ext cx="3126759" cy="31575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933FDC31-A588-4833-8098-C37D19B11C53}"/>
              </a:ext>
            </a:extLst>
          </p:cNvPr>
          <p:cNvSpPr txBox="1"/>
          <p:nvPr/>
        </p:nvSpPr>
        <p:spPr>
          <a:xfrm>
            <a:off x="251074" y="5319943"/>
            <a:ext cx="11517297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FR" sz="28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13 :</a:t>
            </a:r>
          </a:p>
          <a:p>
            <a:pPr marL="0" indent="0">
              <a:buNone/>
            </a:pPr>
            <a:r>
              <a:rPr lang="fr-FR" sz="2800" b="1" dirty="0">
                <a:solidFill>
                  <a:prstClr val="black"/>
                </a:solidFill>
                <a:ea typeface="+mj-ea"/>
                <a:cs typeface="+mj-cs"/>
              </a:rPr>
              <a:t>Calcule le total. Maman paie avec un billet de 50€. Combien va lui rendre le vendeur ? </a:t>
            </a:r>
          </a:p>
        </p:txBody>
      </p:sp>
    </p:spTree>
    <p:extLst>
      <p:ext uri="{BB962C8B-B14F-4D97-AF65-F5344CB8AC3E}">
        <p14:creationId xmlns:p14="http://schemas.microsoft.com/office/powerpoint/2010/main" val="573667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E5B1BB9F-A86D-43AC-AE8F-E2FE0B1AE1E2}"/>
              </a:ext>
            </a:extLst>
          </p:cNvPr>
          <p:cNvSpPr txBox="1"/>
          <p:nvPr/>
        </p:nvSpPr>
        <p:spPr>
          <a:xfrm>
            <a:off x="406399" y="1631838"/>
            <a:ext cx="10908307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4000" dirty="0"/>
          </a:p>
          <a:p>
            <a:r>
              <a:rPr lang="fr-FR" sz="3600" dirty="0"/>
              <a:t>Après la visite de la fromagerie, c’est le retour au camping pour tout le monde.</a:t>
            </a:r>
          </a:p>
          <a:p>
            <a:r>
              <a:rPr lang="fr-FR" sz="3600" dirty="0"/>
              <a:t>Papa et maman vont lire un livre, Layla sort son carnet de dessin.</a:t>
            </a:r>
          </a:p>
          <a:p>
            <a:r>
              <a:rPr lang="fr-FR" sz="3600" dirty="0"/>
              <a:t>Tom s’ennuie et décide d’appeler sa meilleure amie Louise. </a:t>
            </a:r>
          </a:p>
          <a:p>
            <a:endParaRPr lang="fr-FR" sz="4000" dirty="0"/>
          </a:p>
          <a:p>
            <a:endParaRPr lang="fr-FR" sz="4000" dirty="0"/>
          </a:p>
          <a:p>
            <a:endParaRPr lang="fr-FR" sz="4000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5DEDC44-A001-4AA5-8F8E-1086BC2443E9}"/>
              </a:ext>
            </a:extLst>
          </p:cNvPr>
          <p:cNvSpPr txBox="1"/>
          <p:nvPr/>
        </p:nvSpPr>
        <p:spPr>
          <a:xfrm>
            <a:off x="3048000" y="889284"/>
            <a:ext cx="6096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4000" b="1" dirty="0">
                <a:solidFill>
                  <a:srgbClr val="92D050"/>
                </a:solidFill>
              </a:rPr>
              <a:t>Retour au camping</a:t>
            </a:r>
          </a:p>
        </p:txBody>
      </p:sp>
    </p:spTree>
    <p:extLst>
      <p:ext uri="{BB962C8B-B14F-4D97-AF65-F5344CB8AC3E}">
        <p14:creationId xmlns:p14="http://schemas.microsoft.com/office/powerpoint/2010/main" val="2868856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E5B1BB9F-A86D-43AC-AE8F-E2FE0B1AE1E2}"/>
              </a:ext>
            </a:extLst>
          </p:cNvPr>
          <p:cNvSpPr txBox="1"/>
          <p:nvPr/>
        </p:nvSpPr>
        <p:spPr>
          <a:xfrm>
            <a:off x="449179" y="579037"/>
            <a:ext cx="11293642" cy="55750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2400" dirty="0"/>
              <a:t>« Salut Louise ! Comment vas-tu ?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fr-FR" sz="2400" dirty="0"/>
              <a:t>Salut Tom ! Je suis super contente de te parler ! J’ai plein de trucs à te raconter ! Tu sais quoi ? Je suis allée faire du bateau et du kayak, c’était cool !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fr-FR" sz="2400" dirty="0"/>
              <a:t>Bah moi, j’ai vu le Mont Blanc ! Trop classe ! Je vais pouvoir raconter ça à la maîtresse à la rentrée ! Et aujourd’hui, on est allé dans une fromagerie. C’était génial mais ça sentait fort ! 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fr-FR" sz="2400" dirty="0"/>
              <a:t>Eh bien nous, on est allé dans un parc où il n’y avait que des loups. J’ai eu un peu la trouille ! Mon frère disait qu’il allait me laisser pour leur goûter ! Bon, faut que je te laisse, j’ai un cours à la piscine. 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fr-FR" sz="2400" dirty="0"/>
              <a:t>OK, salut Louise, et bonnes vacances ! »</a:t>
            </a:r>
          </a:p>
        </p:txBody>
      </p:sp>
    </p:spTree>
    <p:extLst>
      <p:ext uri="{BB962C8B-B14F-4D97-AF65-F5344CB8AC3E}">
        <p14:creationId xmlns:p14="http://schemas.microsoft.com/office/powerpoint/2010/main" val="1488796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3">
            <a:extLst>
              <a:ext uri="{FF2B5EF4-FFF2-40B4-BE49-F238E27FC236}">
                <a16:creationId xmlns:a16="http://schemas.microsoft.com/office/drawing/2014/main" id="{3BDF36F2-EE93-480E-B096-A5E136B49C61}"/>
              </a:ext>
            </a:extLst>
          </p:cNvPr>
          <p:cNvSpPr txBox="1">
            <a:spLocks/>
          </p:cNvSpPr>
          <p:nvPr/>
        </p:nvSpPr>
        <p:spPr>
          <a:xfrm>
            <a:off x="433345" y="5367130"/>
            <a:ext cx="11167608" cy="96178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182880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SzPct val="80000"/>
              <a:buFont typeface="Corbel" pitchFamily="34" charset="0"/>
              <a:buChar char="•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orbel" pitchFamily="34" charset="0"/>
              <a:buNone/>
            </a:pPr>
            <a:r>
              <a:rPr lang="fr-FR" sz="2800" dirty="0">
                <a:solidFill>
                  <a:schemeClr val="tx1"/>
                </a:solidFill>
              </a:rPr>
              <a:t>Puis entraîne-toi avec un camarade à lire ce dialogue en mettant le ton et en respectant les émotions.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6F9194E-A406-4986-A503-6FE80D3895F3}"/>
              </a:ext>
            </a:extLst>
          </p:cNvPr>
          <p:cNvSpPr txBox="1"/>
          <p:nvPr/>
        </p:nvSpPr>
        <p:spPr>
          <a:xfrm>
            <a:off x="587705" y="582270"/>
            <a:ext cx="10695195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FR" sz="28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14 :</a:t>
            </a:r>
          </a:p>
          <a:p>
            <a:pPr marL="0" indent="0">
              <a:buNone/>
            </a:pPr>
            <a:r>
              <a:rPr lang="fr-FR" sz="2800" b="1" dirty="0">
                <a:solidFill>
                  <a:prstClr val="black"/>
                </a:solidFill>
                <a:ea typeface="+mj-ea"/>
                <a:cs typeface="+mj-cs"/>
              </a:rPr>
              <a:t>Dans le dialogue, colorie les paroles de Tom en orange et celles de Louise en bleu.</a:t>
            </a:r>
          </a:p>
        </p:txBody>
      </p:sp>
      <p:pic>
        <p:nvPicPr>
          <p:cNvPr id="9" name="Picture 4" descr="Enfants, Téléphone, Croquis, Peut, Fil">
            <a:extLst>
              <a:ext uri="{FF2B5EF4-FFF2-40B4-BE49-F238E27FC236}">
                <a16:creationId xmlns:a16="http://schemas.microsoft.com/office/drawing/2014/main" id="{F1D7AFB0-91D0-4382-8D14-0DBE38F201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6949" y="1794474"/>
            <a:ext cx="6538102" cy="3269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1338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1FA4F7A-6ED5-4390-9F58-F7BF42032F56}"/>
              </a:ext>
            </a:extLst>
          </p:cNvPr>
          <p:cNvSpPr txBox="1"/>
          <p:nvPr/>
        </p:nvSpPr>
        <p:spPr>
          <a:xfrm>
            <a:off x="440267" y="836306"/>
            <a:ext cx="10786534" cy="1127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rgbClr val="84A4CF"/>
              </a:buClr>
              <a:buSzPct val="92000"/>
              <a:buFontTx/>
              <a:buNone/>
              <a:tabLst/>
              <a:defRPr/>
            </a:pPr>
            <a:endParaRPr kumimoji="0" lang="en-US" sz="1600" b="1" i="0" u="sng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 Nova Light" panose="020B0502020104020203"/>
              <a:ea typeface="+mn-ea"/>
              <a:cs typeface="+mn-cs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99FC2EC-662D-4785-AA8E-75FFAC0A923E}"/>
              </a:ext>
            </a:extLst>
          </p:cNvPr>
          <p:cNvSpPr txBox="1"/>
          <p:nvPr/>
        </p:nvSpPr>
        <p:spPr>
          <a:xfrm>
            <a:off x="3048000" y="376648"/>
            <a:ext cx="6096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4000" b="1" dirty="0">
                <a:solidFill>
                  <a:srgbClr val="92D050"/>
                </a:solidFill>
              </a:rPr>
              <a:t>La veillée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7CADB1C-A60E-4D9B-9EAA-058DDDFA38C7}"/>
              </a:ext>
            </a:extLst>
          </p:cNvPr>
          <p:cNvSpPr txBox="1"/>
          <p:nvPr/>
        </p:nvSpPr>
        <p:spPr>
          <a:xfrm>
            <a:off x="406399" y="1631838"/>
            <a:ext cx="10908307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Comme il fait très chaud, les parents de Tom et </a:t>
            </a:r>
            <a:r>
              <a:rPr lang="fr-FR" sz="3600" dirty="0" err="1"/>
              <a:t>Lilya</a:t>
            </a:r>
            <a:r>
              <a:rPr lang="fr-FR" sz="3600" dirty="0"/>
              <a:t> les autorisent à veiller. Ils peuvent s’amuser tard !</a:t>
            </a:r>
            <a:endParaRPr lang="fr-FR" sz="4000" dirty="0"/>
          </a:p>
          <a:p>
            <a:endParaRPr lang="fr-FR" sz="4000" dirty="0"/>
          </a:p>
          <a:p>
            <a:endParaRPr lang="fr-FR" sz="4000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C1CFE78B-DD2B-4014-AB60-B6D6E98FB5C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19"/>
          <a:stretch/>
        </p:blipFill>
        <p:spPr>
          <a:xfrm>
            <a:off x="2624013" y="2977005"/>
            <a:ext cx="6943973" cy="3504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503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1FA4F7A-6ED5-4390-9F58-F7BF42032F56}"/>
              </a:ext>
            </a:extLst>
          </p:cNvPr>
          <p:cNvSpPr txBox="1"/>
          <p:nvPr/>
        </p:nvSpPr>
        <p:spPr>
          <a:xfrm>
            <a:off x="440267" y="836306"/>
            <a:ext cx="10786534" cy="1127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rgbClr val="84A4CF"/>
              </a:buClr>
              <a:buSzPct val="92000"/>
              <a:buFontTx/>
              <a:buNone/>
              <a:tabLst/>
              <a:defRPr/>
            </a:pPr>
            <a:endParaRPr kumimoji="0" lang="en-US" sz="1600" b="1" i="0" u="sng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 Nova Light" panose="020B0502020104020203"/>
              <a:ea typeface="+mn-ea"/>
              <a:cs typeface="+mn-cs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99FC2EC-662D-4785-AA8E-75FFAC0A923E}"/>
              </a:ext>
            </a:extLst>
          </p:cNvPr>
          <p:cNvSpPr txBox="1"/>
          <p:nvPr/>
        </p:nvSpPr>
        <p:spPr>
          <a:xfrm>
            <a:off x="3048000" y="376648"/>
            <a:ext cx="6096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4000" b="1" dirty="0">
                <a:solidFill>
                  <a:srgbClr val="92D050"/>
                </a:solidFill>
              </a:rPr>
              <a:t>Le baccalauréat</a:t>
            </a: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C716CA00-272F-42E6-A0E6-F123B7B89E7B}"/>
              </a:ext>
            </a:extLst>
          </p:cNvPr>
          <p:cNvSpPr txBox="1">
            <a:spLocks/>
          </p:cNvSpPr>
          <p:nvPr/>
        </p:nvSpPr>
        <p:spPr>
          <a:xfrm>
            <a:off x="395537" y="1842504"/>
            <a:ext cx="5700464" cy="386653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182880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SzPct val="80000"/>
              <a:buFont typeface="Corbel" pitchFamily="34" charset="0"/>
              <a:buChar char="•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>
                <a:solidFill>
                  <a:prstClr val="black"/>
                </a:solidFill>
              </a:rPr>
              <a:t>Les enfants décident de faire un baccalauréat l’un contre l’autre.</a:t>
            </a:r>
          </a:p>
          <a:p>
            <a:r>
              <a:rPr lang="fr-FR" sz="2800" dirty="0">
                <a:solidFill>
                  <a:prstClr val="black"/>
                </a:solidFill>
              </a:rPr>
              <a:t>Il faut trouver un mot de la catégorie annoncée et qui commence par la lettre tirée au sort, le plus vite possible !</a:t>
            </a:r>
          </a:p>
          <a:p>
            <a:pPr marL="34290" indent="0">
              <a:buFont typeface="Corbel" pitchFamily="34" charset="0"/>
              <a:buNone/>
            </a:pPr>
            <a:endParaRPr lang="fr-FR" sz="2800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CC958D3-BEC3-4F99-AEBB-1E4C8419AB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3104" y="1751317"/>
            <a:ext cx="6073359" cy="4048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5117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1FA4F7A-6ED5-4390-9F58-F7BF42032F56}"/>
              </a:ext>
            </a:extLst>
          </p:cNvPr>
          <p:cNvSpPr txBox="1"/>
          <p:nvPr/>
        </p:nvSpPr>
        <p:spPr>
          <a:xfrm>
            <a:off x="440267" y="836306"/>
            <a:ext cx="10786534" cy="1127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rgbClr val="84A4CF"/>
              </a:buClr>
              <a:buSzPct val="92000"/>
              <a:buFontTx/>
              <a:buNone/>
              <a:tabLst/>
              <a:defRPr/>
            </a:pPr>
            <a:endParaRPr kumimoji="0" lang="en-US" sz="1600" b="1" i="0" u="sng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 Nova Light" panose="020B0502020104020203"/>
              <a:ea typeface="+mn-ea"/>
              <a:cs typeface="+mn-cs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1A54282-6A86-40FC-AD63-D376307DBC7A}"/>
              </a:ext>
            </a:extLst>
          </p:cNvPr>
          <p:cNvSpPr txBox="1"/>
          <p:nvPr/>
        </p:nvSpPr>
        <p:spPr>
          <a:xfrm>
            <a:off x="512275" y="652493"/>
            <a:ext cx="822960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FR" sz="28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15 :</a:t>
            </a:r>
          </a:p>
          <a:p>
            <a:pPr marL="0" indent="0">
              <a:buNone/>
            </a:pPr>
            <a:r>
              <a:rPr lang="fr-FR" sz="2800" b="1" dirty="0">
                <a:solidFill>
                  <a:prstClr val="black"/>
                </a:solidFill>
                <a:ea typeface="+mj-ea"/>
                <a:cs typeface="+mj-cs"/>
              </a:rPr>
              <a:t>Complète le tableau en écrivant un mot de la catégorie et demandée et commençant par les lettres indiquées !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D6247EFF-6F56-42F1-98DB-50C9E62F8A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6221" y="2793546"/>
            <a:ext cx="8278888" cy="3228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89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ase">
  <a:themeElements>
    <a:clrScheme name="Base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e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e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538</Words>
  <Application>Microsoft Office PowerPoint</Application>
  <PresentationFormat>Grand écran</PresentationFormat>
  <Paragraphs>55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13</vt:i4>
      </vt:variant>
    </vt:vector>
  </HeadingPairs>
  <TitlesOfParts>
    <vt:vector size="20" baseType="lpstr">
      <vt:lpstr>Arial</vt:lpstr>
      <vt:lpstr>Arial Black</vt:lpstr>
      <vt:lpstr>Arial Nova Light</vt:lpstr>
      <vt:lpstr>Calibri</vt:lpstr>
      <vt:lpstr>Corbel</vt:lpstr>
      <vt:lpstr>Thème Office</vt:lpstr>
      <vt:lpstr>Base</vt:lpstr>
      <vt:lpstr>Les vacances de Lilya et Tom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La fin des vacances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Gagne ton chapitre</dc:title>
  <dc:creator>MHF</dc:creator>
  <cp:lastModifiedBy>MH</cp:lastModifiedBy>
  <cp:revision>33</cp:revision>
  <dcterms:created xsi:type="dcterms:W3CDTF">2021-06-27T12:28:36Z</dcterms:created>
  <dcterms:modified xsi:type="dcterms:W3CDTF">2022-04-24T16:22:17Z</dcterms:modified>
</cp:coreProperties>
</file>